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9"/>
  </p:notesMasterIdLst>
  <p:sldIdLst>
    <p:sldId id="268" r:id="rId2"/>
    <p:sldId id="264" r:id="rId3"/>
    <p:sldId id="259" r:id="rId4"/>
    <p:sldId id="258" r:id="rId5"/>
    <p:sldId id="263" r:id="rId6"/>
    <p:sldId id="257" r:id="rId7"/>
    <p:sldId id="261" r:id="rId8"/>
    <p:sldId id="260" r:id="rId9"/>
    <p:sldId id="262" r:id="rId10"/>
    <p:sldId id="271" r:id="rId11"/>
    <p:sldId id="265" r:id="rId12"/>
    <p:sldId id="270" r:id="rId13"/>
    <p:sldId id="274" r:id="rId14"/>
    <p:sldId id="269" r:id="rId15"/>
    <p:sldId id="272" r:id="rId16"/>
    <p:sldId id="273"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582" autoAdjust="0"/>
  </p:normalViewPr>
  <p:slideViewPr>
    <p:cSldViewPr>
      <p:cViewPr varScale="1">
        <p:scale>
          <a:sx n="86" d="100"/>
          <a:sy n="86" d="100"/>
        </p:scale>
        <p:origin x="-1494" y="-90"/>
      </p:cViewPr>
      <p:guideLst>
        <p:guide orient="horz" pos="2160"/>
        <p:guide pos="2880"/>
      </p:guideLst>
    </p:cSldViewPr>
  </p:slideViewPr>
  <p:outlineViewPr>
    <p:cViewPr>
      <p:scale>
        <a:sx n="33" d="100"/>
        <a:sy n="33" d="100"/>
      </p:scale>
      <p:origin x="0" y="479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9952D4-6A8B-466E-8002-36AD26B42B04}" type="datetimeFigureOut">
              <a:rPr lang="en-US" smtClean="0"/>
              <a:pPr/>
              <a:t>3/21/2011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6CAF93-58AB-4A34-A01B-CC929DEE3D3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CAF93-58AB-4A34-A01B-CC929DEE3D3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CAF93-58AB-4A34-A01B-CC929DEE3D3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CAF93-58AB-4A34-A01B-CC929DEE3D3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CAF93-58AB-4A34-A01B-CC929DEE3D3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CAF93-58AB-4A34-A01B-CC929DEE3D3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CAF93-58AB-4A34-A01B-CC929DEE3D3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CAF93-58AB-4A34-A01B-CC929DEE3D3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CAF93-58AB-4A34-A01B-CC929DEE3D3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CAF93-58AB-4A34-A01B-CC929DEE3D37}"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CAF93-58AB-4A34-A01B-CC929DEE3D37}"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CAF93-58AB-4A34-A01B-CC929DEE3D3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CAF93-58AB-4A34-A01B-CC929DEE3D3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CAF93-58AB-4A34-A01B-CC929DEE3D3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CAF93-58AB-4A34-A01B-CC929DEE3D3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CAF93-58AB-4A34-A01B-CC929DEE3D3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CAF93-58AB-4A34-A01B-CC929DEE3D3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CAF93-58AB-4A34-A01B-CC929DEE3D3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6105D088-B341-42E0-818F-F6C83C1C492D}" type="datetimeFigureOut">
              <a:rPr lang="en-US" smtClean="0"/>
              <a:pPr/>
              <a:t>3/21/2011</a:t>
            </a:fld>
            <a:endParaRPr lang="en-US" dirty="0"/>
          </a:p>
        </p:txBody>
      </p:sp>
      <p:sp>
        <p:nvSpPr>
          <p:cNvPr id="16" name="Slide Number Placeholder 15"/>
          <p:cNvSpPr>
            <a:spLocks noGrp="1"/>
          </p:cNvSpPr>
          <p:nvPr>
            <p:ph type="sldNum" sz="quarter" idx="11"/>
          </p:nvPr>
        </p:nvSpPr>
        <p:spPr/>
        <p:txBody>
          <a:bodyPr/>
          <a:lstStyle/>
          <a:p>
            <a:fld id="{7AC9916C-EFD0-48C1-855A-ABEE3D924C36}"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05D088-B341-42E0-818F-F6C83C1C492D}" type="datetimeFigureOut">
              <a:rPr lang="en-US" smtClean="0"/>
              <a:pPr/>
              <a:t>3/21/2011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C9916C-EFD0-48C1-855A-ABEE3D924C3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05D088-B341-42E0-818F-F6C83C1C492D}" type="datetimeFigureOut">
              <a:rPr lang="en-US" smtClean="0"/>
              <a:pPr/>
              <a:t>3/21/2011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C9916C-EFD0-48C1-855A-ABEE3D924C3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105D088-B341-42E0-818F-F6C83C1C492D}" type="datetimeFigureOut">
              <a:rPr lang="en-US" smtClean="0"/>
              <a:pPr/>
              <a:t>3/21/2011</a:t>
            </a:fld>
            <a:endParaRPr lang="en-US" dirty="0"/>
          </a:p>
        </p:txBody>
      </p:sp>
      <p:sp>
        <p:nvSpPr>
          <p:cNvPr id="15" name="Slide Number Placeholder 14"/>
          <p:cNvSpPr>
            <a:spLocks noGrp="1"/>
          </p:cNvSpPr>
          <p:nvPr>
            <p:ph type="sldNum" sz="quarter" idx="15"/>
          </p:nvPr>
        </p:nvSpPr>
        <p:spPr/>
        <p:txBody>
          <a:bodyPr/>
          <a:lstStyle>
            <a:lvl1pPr algn="ctr">
              <a:defRPr/>
            </a:lvl1pPr>
          </a:lstStyle>
          <a:p>
            <a:fld id="{7AC9916C-EFD0-48C1-855A-ABEE3D924C36}"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05D088-B341-42E0-818F-F6C83C1C492D}" type="datetimeFigureOut">
              <a:rPr lang="en-US" smtClean="0"/>
              <a:pPr/>
              <a:t>3/21/2011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C9916C-EFD0-48C1-855A-ABEE3D924C36}"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105D088-B341-42E0-818F-F6C83C1C492D}" type="datetimeFigureOut">
              <a:rPr lang="en-US" smtClean="0"/>
              <a:pPr/>
              <a:t>3/21/2011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C9916C-EFD0-48C1-855A-ABEE3D924C36}"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AC9916C-EFD0-48C1-855A-ABEE3D924C36}"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6105D088-B341-42E0-818F-F6C83C1C492D}" type="datetimeFigureOut">
              <a:rPr lang="en-US" smtClean="0"/>
              <a:pPr/>
              <a:t>3/21/2011</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105D088-B341-42E0-818F-F6C83C1C492D}" type="datetimeFigureOut">
              <a:rPr lang="en-US" smtClean="0"/>
              <a:pPr/>
              <a:t>3/21/2011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C9916C-EFD0-48C1-855A-ABEE3D924C36}"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5D088-B341-42E0-818F-F6C83C1C492D}" type="datetimeFigureOut">
              <a:rPr lang="en-US" smtClean="0"/>
              <a:pPr/>
              <a:t>3/21/2011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C9916C-EFD0-48C1-855A-ABEE3D924C3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105D088-B341-42E0-818F-F6C83C1C492D}" type="datetimeFigureOut">
              <a:rPr lang="en-US" smtClean="0"/>
              <a:pPr/>
              <a:t>3/21/2011</a:t>
            </a:fld>
            <a:endParaRPr lang="en-US" dirty="0"/>
          </a:p>
        </p:txBody>
      </p:sp>
      <p:sp>
        <p:nvSpPr>
          <p:cNvPr id="9" name="Slide Number Placeholder 8"/>
          <p:cNvSpPr>
            <a:spLocks noGrp="1"/>
          </p:cNvSpPr>
          <p:nvPr>
            <p:ph type="sldNum" sz="quarter" idx="15"/>
          </p:nvPr>
        </p:nvSpPr>
        <p:spPr/>
        <p:txBody>
          <a:bodyPr/>
          <a:lstStyle/>
          <a:p>
            <a:fld id="{7AC9916C-EFD0-48C1-855A-ABEE3D924C36}"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105D088-B341-42E0-818F-F6C83C1C492D}" type="datetimeFigureOut">
              <a:rPr lang="en-US" smtClean="0"/>
              <a:pPr/>
              <a:t>3/21/2011</a:t>
            </a:fld>
            <a:endParaRPr lang="en-US" dirty="0"/>
          </a:p>
        </p:txBody>
      </p:sp>
      <p:sp>
        <p:nvSpPr>
          <p:cNvPr id="9" name="Slide Number Placeholder 8"/>
          <p:cNvSpPr>
            <a:spLocks noGrp="1"/>
          </p:cNvSpPr>
          <p:nvPr>
            <p:ph type="sldNum" sz="quarter" idx="11"/>
          </p:nvPr>
        </p:nvSpPr>
        <p:spPr/>
        <p:txBody>
          <a:bodyPr/>
          <a:lstStyle/>
          <a:p>
            <a:fld id="{7AC9916C-EFD0-48C1-855A-ABEE3D924C36}"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105D088-B341-42E0-818F-F6C83C1C492D}" type="datetimeFigureOut">
              <a:rPr lang="en-US" smtClean="0"/>
              <a:pPr/>
              <a:t>3/21/2011</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C9916C-EFD0-48C1-855A-ABEE3D924C36}"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57200"/>
            <a:ext cx="8305800" cy="6019800"/>
          </a:xfrm>
        </p:spPr>
        <p:txBody>
          <a:bodyPr/>
          <a:lstStyle/>
          <a:p>
            <a:r>
              <a:rPr lang="en-US" sz="4000" dirty="0" smtClean="0"/>
              <a:t>Disagreement in the Church:</a:t>
            </a:r>
          </a:p>
          <a:p>
            <a:endParaRPr lang="en-US" sz="4000" dirty="0" smtClean="0"/>
          </a:p>
          <a:p>
            <a:r>
              <a:rPr lang="en-US" sz="6000" dirty="0" smtClean="0"/>
              <a:t>The Councils of </a:t>
            </a:r>
          </a:p>
          <a:p>
            <a:r>
              <a:rPr lang="en-US" sz="6000" dirty="0" smtClean="0"/>
              <a:t>Second Ephesus</a:t>
            </a:r>
          </a:p>
          <a:p>
            <a:r>
              <a:rPr lang="en-US" sz="6000" dirty="0" smtClean="0"/>
              <a:t> and</a:t>
            </a:r>
          </a:p>
          <a:p>
            <a:r>
              <a:rPr lang="en-US" sz="6000" dirty="0" smtClean="0"/>
              <a:t> Chalcedon</a:t>
            </a:r>
            <a:endParaRPr lang="en-US" sz="6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57200"/>
            <a:ext cx="8305800" cy="6019800"/>
          </a:xfrm>
        </p:spPr>
        <p:txBody>
          <a:bodyPr/>
          <a:lstStyle/>
          <a:p>
            <a:r>
              <a:rPr lang="en-US" sz="1900" dirty="0" smtClean="0"/>
              <a:t>We, then, following the holy Fathers, all with one consent, teach people to confess one and the same Son, our Lord Jesus Christ, the same perfect in Godhead and also perfect in manhood; truly God and truly man, of a reasonable [rational] soul and body; consubstantial [co-essential] with the Father according to the Godhead, and consubstantial with us according to the Manhood; in all things like unto us, without sin; begotten before all ages of the Father according to the Godhead, and in these latter days, for us and for our salvation, born of the Virgin Mary, the Mother of God, according to the Manhood; one and the same Christ, Son, Lord, only begotten, to be acknowledged in two natures, inconfusedly, unchangeably, indivisibly, inseparably; the distinction of natures being by no means taken away by the union, but rather the property of each nature being preserved, and concurring in one Person and one Subsistence, not parted or divided into two persons, but one and the same Son, and only begotten God, the Word, the Lord Jesus Christ; as the prophets from the beginning [have declared] concerning Him, and the Lord Jesus Christ Himself has taught us, and the Creed of the holy Fathers has handed down to us.</a:t>
            </a:r>
          </a:p>
          <a:p>
            <a:endParaRPr lang="en-US" sz="2000" dirty="0" smtClean="0"/>
          </a:p>
          <a:p>
            <a:endParaRPr lang="en-US" sz="4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214404"/>
            <a:ext cx="8305800" cy="491196"/>
          </a:xfrm>
        </p:spPr>
        <p:txBody>
          <a:bodyPr/>
          <a:lstStyle/>
          <a:p>
            <a:endParaRPr lang="en-US" dirty="0"/>
          </a:p>
        </p:txBody>
      </p:sp>
      <p:pic>
        <p:nvPicPr>
          <p:cNvPr id="4" name="Picture 3" descr="tree.jpg"/>
          <p:cNvPicPr>
            <a:picLocks noChangeAspect="1"/>
          </p:cNvPicPr>
          <p:nvPr/>
        </p:nvPicPr>
        <p:blipFill>
          <a:blip r:embed="rId3" cstate="print"/>
          <a:stretch>
            <a:fillRect/>
          </a:stretch>
        </p:blipFill>
        <p:spPr>
          <a:xfrm>
            <a:off x="2489612" y="0"/>
            <a:ext cx="4164777"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57200"/>
            <a:ext cx="8305800" cy="6019800"/>
          </a:xfrm>
        </p:spPr>
        <p:txBody>
          <a:bodyPr/>
          <a:lstStyle/>
          <a:p>
            <a:endParaRPr lang="en-US" sz="4000" dirty="0" smtClean="0"/>
          </a:p>
          <a:p>
            <a:r>
              <a:rPr lang="en-US" sz="2800" dirty="0" smtClean="0"/>
              <a:t>Today’s non-Chalcedonian Churches</a:t>
            </a:r>
          </a:p>
          <a:p>
            <a:r>
              <a:rPr lang="en-US" sz="4000" dirty="0" smtClean="0"/>
              <a:t>Coptic Orthodox</a:t>
            </a:r>
          </a:p>
          <a:p>
            <a:r>
              <a:rPr lang="en-US" sz="4000" dirty="0" smtClean="0"/>
              <a:t>Ethiopian Orthodox</a:t>
            </a:r>
          </a:p>
          <a:p>
            <a:r>
              <a:rPr lang="en-US" sz="4000" dirty="0" smtClean="0"/>
              <a:t>Eritrean Orthodox</a:t>
            </a:r>
          </a:p>
          <a:p>
            <a:r>
              <a:rPr lang="en-US" sz="4000" dirty="0" smtClean="0"/>
              <a:t>Syriac Orthodox</a:t>
            </a:r>
          </a:p>
          <a:p>
            <a:r>
              <a:rPr lang="en-US" sz="4000" dirty="0" smtClean="0"/>
              <a:t>Malakara Orthodox Syrian (India)</a:t>
            </a:r>
          </a:p>
          <a:p>
            <a:r>
              <a:rPr lang="en-US" sz="4000" dirty="0" smtClean="0"/>
              <a:t>Armenian Apostolic</a:t>
            </a:r>
          </a:p>
          <a:p>
            <a:endParaRPr lang="en-US" sz="4000" dirty="0" smtClean="0"/>
          </a:p>
          <a:p>
            <a:endParaRPr lang="en-US" sz="4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57200"/>
            <a:ext cx="8305800" cy="6019800"/>
          </a:xfrm>
        </p:spPr>
        <p:txBody>
          <a:bodyPr/>
          <a:lstStyle/>
          <a:p>
            <a:endParaRPr lang="en-US" sz="3200" dirty="0" smtClean="0"/>
          </a:p>
          <a:p>
            <a:endParaRPr lang="en-US" sz="4000" dirty="0" smtClean="0"/>
          </a:p>
          <a:p>
            <a:endParaRPr lang="en-US" sz="4000" dirty="0" smtClean="0"/>
          </a:p>
          <a:p>
            <a:r>
              <a:rPr lang="en-US" sz="4000" dirty="0" smtClean="0"/>
              <a:t>Would we ever have such a series of events at Bethlehem?</a:t>
            </a:r>
          </a:p>
          <a:p>
            <a:endParaRPr lang="en-US" sz="3200" dirty="0" smtClean="0"/>
          </a:p>
          <a:p>
            <a:endParaRPr lang="en-US" sz="4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57200"/>
            <a:ext cx="8305800" cy="6019800"/>
          </a:xfrm>
        </p:spPr>
        <p:txBody>
          <a:bodyPr/>
          <a:lstStyle/>
          <a:p>
            <a:r>
              <a:rPr lang="en-US" sz="1800" dirty="0" smtClean="0"/>
              <a:t>Minutes of called meeting on 02/15/1902 (Deacon A [who became a charter member of Berea less than 3 months later] presiding since Rev. Holt could not travel there because of snow): </a:t>
            </a:r>
          </a:p>
          <a:p>
            <a:r>
              <a:rPr lang="en-US" sz="1800" dirty="0" smtClean="0"/>
              <a:t>"On motion the secretary being absent was sent for.  Secretary arrived minutes of last meeting read and approved.  On motion the report of the deacons was called for.  Deacons report read as follows: </a:t>
            </a:r>
          </a:p>
          <a:p>
            <a:r>
              <a:rPr lang="en-US" sz="1800" dirty="0" smtClean="0"/>
              <a:t>We the deacons to investigate the charges vs. Bro X beg leave to make the following report.  That the said Bro X evades the questions in regard to the letters written our pastor but treats us with contempt refusing to answer our questions.  We the deacons sincerely believe that Bro X is guilty of the charges the rumor preferred and believe that Bro X is due the Church an apology and would recommend that the Church further proceed with the matter in a Christian Spirit.  Signed by B, C, D, and E. </a:t>
            </a:r>
          </a:p>
          <a:p>
            <a:r>
              <a:rPr lang="en-US" sz="1800" dirty="0" smtClean="0"/>
              <a:t>On motion the Deacons' report was rejected.  Miss Y [who became a charter member of Berea less than 3 months later] offered the following resolution which was adopted.  Whereas X has been maliciously accused of and arraigned for anonymous letter writing, therefore resolved that he hereby be exonerated and all former proceedings and actions of same shall be expunged from the Church record.  On motion of Z, Rev. J. W. Holt was asked for his resignation as pastor of Bethlehem Church."</a:t>
            </a:r>
          </a:p>
          <a:p>
            <a:endParaRPr lang="en-US" sz="2000" dirty="0" smtClean="0"/>
          </a:p>
          <a:p>
            <a:endParaRPr lang="en-US" sz="4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57200"/>
            <a:ext cx="8305800" cy="6019800"/>
          </a:xfrm>
        </p:spPr>
        <p:txBody>
          <a:bodyPr/>
          <a:lstStyle/>
          <a:p>
            <a:r>
              <a:rPr lang="en-US" sz="2000" dirty="0" smtClean="0"/>
              <a:t> Minutes of regularly scheduled quarterly meeting on 04/19/1902 (Rev. P. H. Fleming presiding): </a:t>
            </a:r>
          </a:p>
          <a:p>
            <a:r>
              <a:rPr lang="en-US" sz="2000" dirty="0" smtClean="0"/>
              <a:t>"Minutes of the last regular conference read and adopted.  Minutes of the called conference read and declared by the chair to be the proceedings of a called meeting legally held by Deacon A 02/15/1902 Corrected and Approved.  The following resolution was offered by F and adopted.  Whereas the proceedings of this church in called conference on 02/15/1902 were revolutionary and not the general sentiment of the membership of this church.  Be it resolved that the entire proceedings of said called conference be nullified.</a:t>
            </a:r>
          </a:p>
          <a:p>
            <a:endParaRPr lang="en-US" sz="4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57200"/>
            <a:ext cx="8305800" cy="6019800"/>
          </a:xfrm>
        </p:spPr>
        <p:txBody>
          <a:bodyPr/>
          <a:lstStyle/>
          <a:p>
            <a:r>
              <a:rPr lang="en-US" sz="2000" dirty="0" smtClean="0"/>
              <a:t>On motion the report of the deacons dated February the 1st 1902 was read. Deacons report adopted.  On motion the Church proceeded through its deacons to sustain the charges preferred in deacons report.  Deacons report of 04/19/1902 reads as follows: We the undersigned deacons of Bethlehem Church Report that whereas Bro. X has given us a great deal of trouble by sowing discord among the brethren using his influence to prejudice them against each other and more especially to prejudice a faction against our pastor and has further made himself troublesome by trespassing on our church property, we recommend that this church require him to correct his mistakes or suspend him until he gives sufficient evidence of reformation …  Signed by B,C,E,D, and F... Report adopted.  On motion of G the charges were sustained by the church, voting the judgment that Bro X either wrote, dictated, or knew of the writing of said anonymous letters."</a:t>
            </a:r>
          </a:p>
          <a:p>
            <a:endParaRPr lang="en-US" sz="4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57200"/>
            <a:ext cx="8305800" cy="6019800"/>
          </a:xfrm>
        </p:spPr>
        <p:txBody>
          <a:bodyPr/>
          <a:lstStyle/>
          <a:p>
            <a:endParaRPr lang="en-US" sz="3200" dirty="0" smtClean="0"/>
          </a:p>
          <a:p>
            <a:endParaRPr lang="en-US" sz="3200" dirty="0" smtClean="0"/>
          </a:p>
          <a:p>
            <a:r>
              <a:rPr lang="en-US" sz="4000" dirty="0" smtClean="0"/>
              <a:t>How should the church handle controversy?</a:t>
            </a:r>
          </a:p>
          <a:p>
            <a:endParaRPr lang="en-US" sz="4000" dirty="0" smtClean="0"/>
          </a:p>
          <a:p>
            <a:r>
              <a:rPr lang="en-US" sz="4000" dirty="0" smtClean="0"/>
              <a:t>What issues, if any, are important enough to split over?</a:t>
            </a:r>
          </a:p>
          <a:p>
            <a:endParaRPr lang="en-US" sz="4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214404"/>
            <a:ext cx="8305800" cy="491196"/>
          </a:xfrm>
        </p:spPr>
        <p:txBody>
          <a:bodyPr/>
          <a:lstStyle/>
          <a:p>
            <a:endParaRPr lang="en-US" dirty="0"/>
          </a:p>
        </p:txBody>
      </p:sp>
      <p:pic>
        <p:nvPicPr>
          <p:cNvPr id="5" name="Picture 4" descr="map-second.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214404"/>
            <a:ext cx="8305800" cy="491196"/>
          </a:xfrm>
        </p:spPr>
        <p:txBody>
          <a:bodyPr/>
          <a:lstStyle/>
          <a:p>
            <a:r>
              <a:rPr lang="en-US" dirty="0" smtClean="0"/>
              <a:t>Flavian, bishop of Constantinople</a:t>
            </a:r>
            <a:endParaRPr lang="en-US" dirty="0"/>
          </a:p>
        </p:txBody>
      </p:sp>
      <p:pic>
        <p:nvPicPr>
          <p:cNvPr id="4" name="Picture 3" descr="03-flavian.jpg"/>
          <p:cNvPicPr>
            <a:picLocks noChangeAspect="1"/>
          </p:cNvPicPr>
          <p:nvPr/>
        </p:nvPicPr>
        <p:blipFill>
          <a:blip r:embed="rId3" cstate="print"/>
          <a:stretch>
            <a:fillRect/>
          </a:stretch>
        </p:blipFill>
        <p:spPr>
          <a:xfrm>
            <a:off x="2108752" y="430530"/>
            <a:ext cx="4926496" cy="5665470"/>
          </a:xfrm>
          <a:prstGeom prst="rect">
            <a:avLst/>
          </a:prstGeom>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138204"/>
            <a:ext cx="8305800" cy="491196"/>
          </a:xfrm>
        </p:spPr>
        <p:txBody>
          <a:bodyPr/>
          <a:lstStyle/>
          <a:p>
            <a:r>
              <a:rPr lang="en-US" dirty="0" smtClean="0"/>
              <a:t>Theodosius II, emperor of Eastern Roman Empire</a:t>
            </a:r>
            <a:endParaRPr lang="en-US" dirty="0"/>
          </a:p>
        </p:txBody>
      </p:sp>
      <p:pic>
        <p:nvPicPr>
          <p:cNvPr id="5" name="Picture 4" descr="02-Theodosius-II.jpg"/>
          <p:cNvPicPr>
            <a:picLocks noChangeAspect="1"/>
          </p:cNvPicPr>
          <p:nvPr/>
        </p:nvPicPr>
        <p:blipFill>
          <a:blip r:embed="rId3" cstate="print"/>
          <a:stretch>
            <a:fillRect/>
          </a:stretch>
        </p:blipFill>
        <p:spPr>
          <a:xfrm>
            <a:off x="2618115" y="299748"/>
            <a:ext cx="3907771" cy="587245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214404"/>
            <a:ext cx="8305800" cy="491196"/>
          </a:xfrm>
        </p:spPr>
        <p:txBody>
          <a:bodyPr/>
          <a:lstStyle/>
          <a:p>
            <a:r>
              <a:rPr lang="en-US" dirty="0" smtClean="0"/>
              <a:t>Theodoret, bishop of Cyrrhus</a:t>
            </a:r>
            <a:endParaRPr lang="en-US" dirty="0"/>
          </a:p>
        </p:txBody>
      </p:sp>
      <p:pic>
        <p:nvPicPr>
          <p:cNvPr id="4" name="Picture 3" descr="Saint_Theodoret_of_Cyr.jpg"/>
          <p:cNvPicPr>
            <a:picLocks noChangeAspect="1"/>
          </p:cNvPicPr>
          <p:nvPr/>
        </p:nvPicPr>
        <p:blipFill>
          <a:blip r:embed="rId3" cstate="print"/>
          <a:stretch>
            <a:fillRect/>
          </a:stretch>
        </p:blipFill>
        <p:spPr>
          <a:xfrm>
            <a:off x="2590800" y="261620"/>
            <a:ext cx="3962400" cy="56794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096000"/>
            <a:ext cx="8305800" cy="762000"/>
          </a:xfrm>
          <a:effectLst/>
          <a:scene3d>
            <a:camera prst="perspectiveRelaxedModerately"/>
            <a:lightRig rig="threePt" dir="t"/>
          </a:scene3d>
        </p:spPr>
        <p:txBody>
          <a:bodyPr/>
          <a:lstStyle/>
          <a:p>
            <a:r>
              <a:rPr lang="en-US" dirty="0" smtClean="0"/>
              <a:t>Dioscorus, bishop of Alexandria</a:t>
            </a:r>
            <a:endParaRPr lang="en-US" dirty="0"/>
          </a:p>
        </p:txBody>
      </p:sp>
      <p:pic>
        <p:nvPicPr>
          <p:cNvPr id="5" name="Picture 4" descr="01-PpeDioscorosI.jpg"/>
          <p:cNvPicPr>
            <a:picLocks noChangeAspect="1"/>
          </p:cNvPicPr>
          <p:nvPr/>
        </p:nvPicPr>
        <p:blipFill>
          <a:blip r:embed="rId3" cstate="print"/>
          <a:stretch>
            <a:fillRect/>
          </a:stretch>
        </p:blipFill>
        <p:spPr>
          <a:xfrm>
            <a:off x="2255023" y="279208"/>
            <a:ext cx="4633955" cy="5892992"/>
          </a:xfrm>
          <a:prstGeom prst="rect">
            <a:avLst/>
          </a:prstGeom>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214404"/>
            <a:ext cx="8305800" cy="491196"/>
          </a:xfrm>
        </p:spPr>
        <p:txBody>
          <a:bodyPr/>
          <a:lstStyle/>
          <a:p>
            <a:r>
              <a:rPr lang="en-US" dirty="0" smtClean="0"/>
              <a:t>Leo, bishop of Rome</a:t>
            </a:r>
            <a:endParaRPr lang="en-US" dirty="0"/>
          </a:p>
        </p:txBody>
      </p:sp>
      <p:pic>
        <p:nvPicPr>
          <p:cNvPr id="4" name="Picture 3" descr="05-Pope_Leo_I.jpg"/>
          <p:cNvPicPr>
            <a:picLocks noChangeAspect="1"/>
          </p:cNvPicPr>
          <p:nvPr/>
        </p:nvPicPr>
        <p:blipFill>
          <a:blip r:embed="rId3" cstate="print"/>
          <a:stretch>
            <a:fillRect/>
          </a:stretch>
        </p:blipFill>
        <p:spPr>
          <a:xfrm>
            <a:off x="2209800" y="762000"/>
            <a:ext cx="4724400" cy="4724400"/>
          </a:xfrm>
          <a:prstGeom prst="rect">
            <a:avLst/>
          </a:prstGeom>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214404"/>
            <a:ext cx="8305800" cy="491196"/>
          </a:xfrm>
        </p:spPr>
        <p:txBody>
          <a:bodyPr/>
          <a:lstStyle/>
          <a:p>
            <a:r>
              <a:rPr lang="en-US" dirty="0" smtClean="0"/>
              <a:t>Pulcheria, empress of Eastern Roman Empire</a:t>
            </a:r>
            <a:endParaRPr lang="en-US" dirty="0"/>
          </a:p>
        </p:txBody>
      </p:sp>
      <p:pic>
        <p:nvPicPr>
          <p:cNvPr id="4" name="Picture 3" descr="04-St_Pulcheria.jpg"/>
          <p:cNvPicPr>
            <a:picLocks noChangeAspect="1"/>
          </p:cNvPicPr>
          <p:nvPr/>
        </p:nvPicPr>
        <p:blipFill>
          <a:blip r:embed="rId3" cstate="print"/>
          <a:stretch>
            <a:fillRect/>
          </a:stretch>
        </p:blipFill>
        <p:spPr>
          <a:xfrm>
            <a:off x="3108325" y="254000"/>
            <a:ext cx="2927350" cy="5974184"/>
          </a:xfrm>
          <a:prstGeom prst="rect">
            <a:avLst/>
          </a:prstGeom>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214404"/>
            <a:ext cx="8305800" cy="491196"/>
          </a:xfrm>
        </p:spPr>
        <p:txBody>
          <a:bodyPr/>
          <a:lstStyle/>
          <a:p>
            <a:r>
              <a:rPr lang="en-US" dirty="0" smtClean="0"/>
              <a:t>Marcian, emperor of Eastern Roman Empire</a:t>
            </a:r>
            <a:endParaRPr lang="en-US" dirty="0"/>
          </a:p>
        </p:txBody>
      </p:sp>
      <p:pic>
        <p:nvPicPr>
          <p:cNvPr id="4" name="Picture 3" descr="06-colossus_barletta.jpg"/>
          <p:cNvPicPr>
            <a:picLocks noChangeAspect="1"/>
          </p:cNvPicPr>
          <p:nvPr/>
        </p:nvPicPr>
        <p:blipFill>
          <a:blip r:embed="rId3" cstate="print"/>
          <a:stretch>
            <a:fillRect/>
          </a:stretch>
        </p:blipFill>
        <p:spPr>
          <a:xfrm>
            <a:off x="2667000" y="362857"/>
            <a:ext cx="3810000" cy="5896429"/>
          </a:xfrm>
          <a:prstGeom prst="rect">
            <a:avLst/>
          </a:prstGeom>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1667</TotalTime>
  <Words>432</Words>
  <Application>Microsoft Office PowerPoint</Application>
  <PresentationFormat>On-screen Show (4:3)</PresentationFormat>
  <Paragraphs>55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 Johnson</dc:creator>
  <cp:lastModifiedBy>Roy Johnson</cp:lastModifiedBy>
  <cp:revision>31</cp:revision>
  <dcterms:created xsi:type="dcterms:W3CDTF">2011-03-13T20:25:46Z</dcterms:created>
  <dcterms:modified xsi:type="dcterms:W3CDTF">2011-03-21T19:27:03Z</dcterms:modified>
</cp:coreProperties>
</file>